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64" r:id="rId6"/>
    <p:sldId id="268" r:id="rId7"/>
    <p:sldId id="301" r:id="rId8"/>
    <p:sldId id="336" r:id="rId9"/>
    <p:sldId id="337" r:id="rId10"/>
    <p:sldId id="265" r:id="rId11"/>
    <p:sldId id="299" r:id="rId12"/>
    <p:sldId id="300" r:id="rId13"/>
    <p:sldId id="302" r:id="rId14"/>
    <p:sldId id="305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69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270" r:id="rId48"/>
    <p:sldId id="262" r:id="rId4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EB8"/>
    <a:srgbClr val="FF40FF"/>
    <a:srgbClr val="FFFFFF"/>
    <a:srgbClr val="35F080"/>
    <a:srgbClr val="00FDFF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2" autoAdjust="0"/>
    <p:restoredTop sz="92349" autoAdjust="0"/>
  </p:normalViewPr>
  <p:slideViewPr>
    <p:cSldViewPr>
      <p:cViewPr>
        <p:scale>
          <a:sx n="81" d="100"/>
          <a:sy n="81" d="100"/>
        </p:scale>
        <p:origin x="864" y="76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6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  <p:sldLayoutId id="2147483674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47079" y="1557711"/>
            <a:ext cx="5292080" cy="1080121"/>
          </a:xfrm>
        </p:spPr>
        <p:txBody>
          <a:bodyPr/>
          <a:lstStyle/>
          <a:p>
            <a:r>
              <a:rPr lang="en-US" altLang="ko-KR" sz="4400" dirty="0">
                <a:latin typeface="Itim" pitchFamily="2" charset="-34"/>
                <a:ea typeface="맑은 고딕" pitchFamily="50" charset="-127"/>
                <a:cs typeface="Itim" pitchFamily="2" charset="-34"/>
              </a:rPr>
              <a:t>Restaurant </a:t>
            </a:r>
          </a:p>
          <a:p>
            <a:r>
              <a:rPr lang="en-US" altLang="ko-KR" sz="4400" dirty="0">
                <a:latin typeface="Itim" pitchFamily="2" charset="-34"/>
                <a:ea typeface="맑은 고딕" pitchFamily="50" charset="-127"/>
                <a:cs typeface="Itim" pitchFamily="2" charset="-34"/>
              </a:rPr>
              <a:t>Order Management</a:t>
            </a:r>
            <a:endParaRPr lang="en-US" altLang="ko-KR" sz="4400" dirty="0">
              <a:latin typeface="Itim" pitchFamily="2" charset="-34"/>
              <a:cs typeface="Itim" pitchFamily="2" charset="-3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th-TH" altLang="ko-KR" sz="2400" dirty="0">
                <a:latin typeface="Itim" pitchFamily="2" charset="-34"/>
                <a:cs typeface="Itim" pitchFamily="2" charset="-34"/>
              </a:rPr>
              <a:t>ระบบสั่งการออเดอร์ของร้านอาหาร</a:t>
            </a:r>
            <a:endParaRPr lang="en-US" altLang="ko-KR" sz="2400" dirty="0">
              <a:latin typeface="Itim" pitchFamily="2" charset="-34"/>
              <a:cs typeface="Itim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2B02-C158-7F42-9FA6-0E079612F4BC}"/>
              </a:ext>
            </a:extLst>
          </p:cNvPr>
          <p:cNvSpPr/>
          <p:nvPr/>
        </p:nvSpPr>
        <p:spPr>
          <a:xfrm>
            <a:off x="827584" y="555526"/>
            <a:ext cx="2376264" cy="4032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D7C7A2-A884-B242-A5BE-C40AA6A4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03598"/>
            <a:ext cx="2736304" cy="27363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1231F8-91BE-9742-A3FF-B987FF0DBD25}"/>
              </a:ext>
            </a:extLst>
          </p:cNvPr>
          <p:cNvSpPr/>
          <p:nvPr/>
        </p:nvSpPr>
        <p:spPr>
          <a:xfrm rot="5400000">
            <a:off x="-2157958" y="2427734"/>
            <a:ext cx="5143500" cy="288032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A17171-744C-7444-9CF3-EEEC4F287BB3}"/>
              </a:ext>
            </a:extLst>
          </p:cNvPr>
          <p:cNvSpPr/>
          <p:nvPr/>
        </p:nvSpPr>
        <p:spPr>
          <a:xfrm>
            <a:off x="827584" y="555526"/>
            <a:ext cx="2376264" cy="4032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013F9-E2E8-904F-908D-8918B45D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889000"/>
            <a:ext cx="3949700" cy="3365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6AF18-A0FB-CF45-9CD9-E9F85D44FA9B}"/>
              </a:ext>
            </a:extLst>
          </p:cNvPr>
          <p:cNvSpPr/>
          <p:nvPr/>
        </p:nvSpPr>
        <p:spPr>
          <a:xfrm>
            <a:off x="467544" y="771550"/>
            <a:ext cx="4392488" cy="36724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EB1BD-1745-1942-9802-C8E09617F321}"/>
              </a:ext>
            </a:extLst>
          </p:cNvPr>
          <p:cNvSpPr txBox="1"/>
          <p:nvPr/>
        </p:nvSpPr>
        <p:spPr>
          <a:xfrm>
            <a:off x="323528" y="374271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Itim" pitchFamily="2" charset="-34"/>
                <a:cs typeface="Itim" pitchFamily="2" charset="-34"/>
              </a:rPr>
              <a:t>Grid Layout(5,1)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EA7D7-3770-D344-9083-EB568845D3C7}"/>
              </a:ext>
            </a:extLst>
          </p:cNvPr>
          <p:cNvSpPr/>
          <p:nvPr/>
        </p:nvSpPr>
        <p:spPr>
          <a:xfrm>
            <a:off x="539552" y="830275"/>
            <a:ext cx="1560318" cy="859197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39F5C4-985F-6B47-996C-6C26CF26D627}"/>
              </a:ext>
            </a:extLst>
          </p:cNvPr>
          <p:cNvSpPr txBox="1"/>
          <p:nvPr/>
        </p:nvSpPr>
        <p:spPr>
          <a:xfrm>
            <a:off x="1907704" y="425233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40FF"/>
                </a:solidFill>
                <a:latin typeface="Itim" pitchFamily="2" charset="-34"/>
                <a:cs typeface="Itim" pitchFamily="2" charset="-34"/>
              </a:rPr>
              <a:t>Border Layout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6F6326-C441-7F4F-9F5D-34BFC9E08AC6}"/>
              </a:ext>
            </a:extLst>
          </p:cNvPr>
          <p:cNvSpPr/>
          <p:nvPr/>
        </p:nvSpPr>
        <p:spPr>
          <a:xfrm>
            <a:off x="1059082" y="881237"/>
            <a:ext cx="848622" cy="7151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311517-C4FD-3B4D-8A33-D1AED7A34AE2}"/>
              </a:ext>
            </a:extLst>
          </p:cNvPr>
          <p:cNvSpPr txBox="1"/>
          <p:nvPr/>
        </p:nvSpPr>
        <p:spPr>
          <a:xfrm>
            <a:off x="1895800" y="167869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Itim" pitchFamily="2" charset="-34"/>
                <a:cs typeface="Itim" pitchFamily="2" charset="-34"/>
              </a:rPr>
              <a:t>Grid Layout(3,1)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7C5150-4ED4-1943-B4A0-AA100B7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16" y="881237"/>
            <a:ext cx="3060700" cy="33655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2E378C-F29D-4345-8ED6-60BBD5DBFCBF}"/>
              </a:ext>
            </a:extLst>
          </p:cNvPr>
          <p:cNvSpPr/>
          <p:nvPr/>
        </p:nvSpPr>
        <p:spPr>
          <a:xfrm>
            <a:off x="5091530" y="771550"/>
            <a:ext cx="3430170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6BF141-A211-3844-A7AB-CBCF42E8DCC5}"/>
              </a:ext>
            </a:extLst>
          </p:cNvPr>
          <p:cNvSpPr txBox="1"/>
          <p:nvPr/>
        </p:nvSpPr>
        <p:spPr>
          <a:xfrm>
            <a:off x="5006415" y="335323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Itim" pitchFamily="2" charset="-34"/>
                <a:cs typeface="Itim" pitchFamily="2" charset="-34"/>
              </a:rPr>
              <a:t>Box Layout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AD4DC3-16F5-054F-A8F6-70644EDD5DD0}"/>
              </a:ext>
            </a:extLst>
          </p:cNvPr>
          <p:cNvSpPr/>
          <p:nvPr/>
        </p:nvSpPr>
        <p:spPr>
          <a:xfrm>
            <a:off x="5205568" y="3629231"/>
            <a:ext cx="3182856" cy="7151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A92CE-7221-2D40-9F98-46076515E148}"/>
              </a:ext>
            </a:extLst>
          </p:cNvPr>
          <p:cNvSpPr txBox="1"/>
          <p:nvPr/>
        </p:nvSpPr>
        <p:spPr>
          <a:xfrm>
            <a:off x="6721500" y="4469623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Itim" pitchFamily="2" charset="-34"/>
                <a:cs typeface="Itim" pitchFamily="2" charset="-34"/>
              </a:rPr>
              <a:t>Grid Layout(1,2)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64E44F-0B03-774D-B23D-2C1884883498}"/>
              </a:ext>
            </a:extLst>
          </p:cNvPr>
          <p:cNvSpPr/>
          <p:nvPr/>
        </p:nvSpPr>
        <p:spPr>
          <a:xfrm>
            <a:off x="5270858" y="866933"/>
            <a:ext cx="3060700" cy="2662750"/>
          </a:xfrm>
          <a:prstGeom prst="rect">
            <a:avLst/>
          </a:prstGeom>
          <a:noFill/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CA906-443A-6345-A960-2B163A4FBA30}"/>
              </a:ext>
            </a:extLst>
          </p:cNvPr>
          <p:cNvSpPr txBox="1"/>
          <p:nvPr/>
        </p:nvSpPr>
        <p:spPr>
          <a:xfrm>
            <a:off x="6721500" y="425233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FDFF"/>
                </a:solidFill>
                <a:latin typeface="Itim" pitchFamily="2" charset="-34"/>
                <a:cs typeface="Itim" pitchFamily="2" charset="-34"/>
              </a:rPr>
              <a:t>Border Layout</a:t>
            </a:r>
          </a:p>
        </p:txBody>
      </p:sp>
    </p:spTree>
    <p:extLst>
      <p:ext uri="{BB962C8B-B14F-4D97-AF65-F5344CB8AC3E}">
        <p14:creationId xmlns:p14="http://schemas.microsoft.com/office/powerpoint/2010/main" val="126380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123477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1. Class Main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E789BC-958B-404B-BDAF-A7C7ACC860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29" y="1419622"/>
            <a:ext cx="4987140" cy="10991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A1EE150-FA4A-1743-94A5-A305DF1EAF6D}"/>
              </a:ext>
            </a:extLst>
          </p:cNvPr>
          <p:cNvSpPr/>
          <p:nvPr/>
        </p:nvSpPr>
        <p:spPr>
          <a:xfrm>
            <a:off x="1187624" y="2919817"/>
            <a:ext cx="7084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main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Object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จาก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SplashScreen</a:t>
            </a:r>
            <a:endParaRPr lang="en-US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553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2.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SplashScreen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227953-7D9D-7D4C-985A-32ADDD5A8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915566"/>
            <a:ext cx="4046006" cy="37396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75DBE4-2B62-7C4A-846F-D2328ADDCC59}"/>
              </a:ext>
            </a:extLst>
          </p:cNvPr>
          <p:cNvSpPr/>
          <p:nvPr/>
        </p:nvSpPr>
        <p:spPr>
          <a:xfrm>
            <a:off x="4427984" y="1580902"/>
            <a:ext cx="4267096" cy="2191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Constructor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SplashScreen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ทำหน้าที่เรียก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();</a:t>
            </a: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endParaRPr lang="en-US" sz="2000" dirty="0">
              <a:solidFill>
                <a:schemeClr val="bg1"/>
              </a:solidFill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ทำหน้าที่สร้างหน้า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    Splash Screen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แล้วให้หยุดรอ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2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วินาที แล้วให้เรียก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Class GUI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ขึ้นมา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002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2.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SplashScreen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E58C-4116-FC45-9794-6FDAB3AFD7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86910" y="909131"/>
            <a:ext cx="4405570" cy="11487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0E955F1-08E4-864B-AE5C-FF4990D4AF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42" y="2195427"/>
            <a:ext cx="4405570" cy="24764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ADF442-336E-B240-A4A8-F1DCE160B3E2}"/>
              </a:ext>
            </a:extLst>
          </p:cNvPr>
          <p:cNvSpPr/>
          <p:nvPr/>
        </p:nvSpPr>
        <p:spPr>
          <a:xfrm>
            <a:off x="308720" y="2057846"/>
            <a:ext cx="38651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centerWindow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ทำให้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อยู่กลางหน้าจอ ซึ่งจะมี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นี้ อยู่ในทุก ๆ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ที่เป็น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endParaRPr lang="en-US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457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DE2748-E282-C948-BC17-DE1C043DBC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160" y="1348719"/>
            <a:ext cx="4367530" cy="31623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1900DF-3B70-4842-AC8F-C647FD4AFAF8}"/>
              </a:ext>
            </a:extLst>
          </p:cNvPr>
          <p:cNvSpPr/>
          <p:nvPr/>
        </p:nvSpPr>
        <p:spPr>
          <a:xfrm>
            <a:off x="5008625" y="2260091"/>
            <a:ext cx="3960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Constuctor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GUI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ทำหน้าที่เรียก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init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();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59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67320-C5FC-5A44-A26F-5967B6FF5E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081756"/>
            <a:ext cx="4464496" cy="36849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A9798-9E8D-2345-A12E-4CFA19081865}"/>
              </a:ext>
            </a:extLst>
          </p:cNvPr>
          <p:cNvSpPr/>
          <p:nvPr/>
        </p:nvSpPr>
        <p:spPr>
          <a:xfrm>
            <a:off x="4932040" y="1022309"/>
            <a:ext cx="3744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addTable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ทำหน้าที่เพิ่มตาราง เข้าไป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panel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ซึ่งใช้ในตารางรายการสั่งซื้อ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CB0F2-9EE9-284B-92EC-092349F81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4" y="2362684"/>
            <a:ext cx="2309126" cy="24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C00DFA-2D78-9545-AF75-B07B62A173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724" y="1065386"/>
            <a:ext cx="4968552" cy="27305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8973A8-8872-A544-BADA-9626DB0F1FB4}"/>
              </a:ext>
            </a:extLst>
          </p:cNvPr>
          <p:cNvSpPr/>
          <p:nvPr/>
        </p:nvSpPr>
        <p:spPr>
          <a:xfrm>
            <a:off x="827584" y="3810804"/>
            <a:ext cx="7632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Sarabun ExtraLight" pitchFamily="2" charset="-34"/>
              <a:buChar char="-"/>
              <a:tabLst>
                <a:tab pos="457200" algn="l"/>
                <a:tab pos="50977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actionPerformed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(Override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มาจาก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ActionListener)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ตรวจสอบเหตุการณ์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action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ต่าง ๆ จากปุ่ม </a:t>
            </a:r>
            <a:r>
              <a:rPr lang="th-TH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ซึ่งจะมี </a:t>
            </a:r>
            <a:r>
              <a:rPr lang="en-US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th-TH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นี้ อยู่ในทุก ๆ </a:t>
            </a:r>
            <a:r>
              <a:rPr lang="en-US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</a:t>
            </a:r>
            <a:r>
              <a:rPr lang="th-TH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ที่มีการใช้งาน </a:t>
            </a:r>
            <a:r>
              <a:rPr lang="en-US" sz="2000" b="1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Button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3173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4.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Order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51C2C-C08A-314A-B418-63A7C1B268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968990"/>
            <a:ext cx="3528392" cy="26108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785CB5-044A-B043-AF5B-86FDDE53EF88}"/>
              </a:ext>
            </a:extLst>
          </p:cNvPr>
          <p:cNvSpPr/>
          <p:nvPr/>
        </p:nvSpPr>
        <p:spPr>
          <a:xfrm>
            <a:off x="161764" y="386411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addOrder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ทำหน้าที่เพิ่มออเดอร์ และ เพิ่มจำนวนออเดอร์นั้น เข้าไปใน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943E2-45A3-1C44-BAA7-274956AE1E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2" y="964932"/>
            <a:ext cx="3528392" cy="25716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BE5AD-ED1E-3B41-A412-1621259CC019}"/>
              </a:ext>
            </a:extLst>
          </p:cNvPr>
          <p:cNvSpPr/>
          <p:nvPr/>
        </p:nvSpPr>
        <p:spPr>
          <a:xfrm>
            <a:off x="4733764" y="3848631"/>
            <a:ext cx="3978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removeOrder</a:t>
            </a:r>
            <a:r>
              <a:rPr lang="en-US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ทำหน้าที่ลบออเดอร์ และ ลบจำนวนออเดอร์นั้น ที่อยู่ใน </a:t>
            </a:r>
            <a:r>
              <a:rPr lang="en-US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16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endParaRPr lang="en-US" sz="16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64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4.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Order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832E25-F5DF-6246-81B6-E58EE56F9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8150" y="1207391"/>
            <a:ext cx="5727700" cy="4654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CFC4C0-7F51-9640-B9DA-854E8A9A67ED}"/>
              </a:ext>
            </a:extLst>
          </p:cNvPr>
          <p:cNvSpPr/>
          <p:nvPr/>
        </p:nvSpPr>
        <p:spPr>
          <a:xfrm>
            <a:off x="683568" y="1681260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resetOrder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ทำหน้าที่ลบออเดอร์ และ จำนวนออเดอร์ทั้งหมดที่อยู่ใน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CD77E8-BE00-F84E-B0D1-A3DFD6D86A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3764" y="2501118"/>
            <a:ext cx="3708400" cy="419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6EE081-58E7-1B49-98C0-B7FAE9A1F80B}"/>
              </a:ext>
            </a:extLst>
          </p:cNvPr>
          <p:cNvSpPr/>
          <p:nvPr/>
        </p:nvSpPr>
        <p:spPr>
          <a:xfrm>
            <a:off x="683568" y="3035736"/>
            <a:ext cx="6389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addOrderID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ทำหน้าที่เพิ่มเลขลำดับของออเดอร์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D388C2-067F-9B4B-80FB-20A69F9737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65164" y="3675409"/>
            <a:ext cx="4165600" cy="381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55C6C4-4ACE-F243-AC63-2F5C19DF65F1}"/>
              </a:ext>
            </a:extLst>
          </p:cNvPr>
          <p:cNvSpPr/>
          <p:nvPr/>
        </p:nvSpPr>
        <p:spPr>
          <a:xfrm>
            <a:off x="650920" y="4115856"/>
            <a:ext cx="6389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getOrderID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เลขลำดับออเดอร์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274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4.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Order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A2BA7D3-8117-144C-8F30-E65F245AE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65350" y="1394149"/>
            <a:ext cx="4813300" cy="4445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7FEFB2-A1E4-D047-8B47-8B784D17C247}"/>
              </a:ext>
            </a:extLst>
          </p:cNvPr>
          <p:cNvSpPr/>
          <p:nvPr/>
        </p:nvSpPr>
        <p:spPr>
          <a:xfrm>
            <a:off x="1304764" y="1971582"/>
            <a:ext cx="65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getOrderNum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เลขลำดับออเดอร์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476479A-E5B3-F54F-B520-F2D8DAD7D0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7050" y="2595826"/>
            <a:ext cx="5549900" cy="4318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4C2349-F090-D84C-9C49-5C82F5D19CDD}"/>
              </a:ext>
            </a:extLst>
          </p:cNvPr>
          <p:cNvSpPr/>
          <p:nvPr/>
        </p:nvSpPr>
        <p:spPr>
          <a:xfrm>
            <a:off x="1417154" y="3251760"/>
            <a:ext cx="6309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0789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getOrder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หน้าที่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return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Data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529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613397" y="328630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2A40D"/>
                </a:solidFill>
                <a:latin typeface="Itim" pitchFamily="2" charset="-34"/>
                <a:cs typeface="Itim" pitchFamily="2" charset="-34"/>
              </a:rPr>
              <a:t>Network Programming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30557" y="1205258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45460" y="2186411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45460" y="307719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46676" y="3963364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630557" y="1205258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39705" y="2186411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33950" y="307719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29411" y="396336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50557" y="1285900"/>
            <a:ext cx="5768291" cy="490566"/>
            <a:chOff x="3851840" y="1356248"/>
            <a:chExt cx="5768291" cy="490566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2AEB8"/>
                  </a:solidFill>
                  <a:latin typeface="Itim" pitchFamily="2" charset="-34"/>
                  <a:cs typeface="Itim" pitchFamily="2" charset="-34"/>
                </a:rPr>
                <a:t>Client</a:t>
              </a:r>
              <a:endParaRPr lang="ko-KR" altLang="en-US" sz="2400" b="1" dirty="0">
                <a:solidFill>
                  <a:srgbClr val="32AEB8"/>
                </a:solidFill>
                <a:latin typeface="Itim" pitchFamily="2" charset="-34"/>
                <a:cs typeface="Itim" pitchFamily="2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7563" y="1446704"/>
              <a:ext cx="4392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ฝั่งผู้สั่งออเดอร์หน้าแคชเชียร์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tim" pitchFamily="2" charset="-34"/>
                <a:cs typeface="Itim" pitchFamily="2" charset="-34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1215" y="2273259"/>
            <a:ext cx="5747633" cy="497539"/>
            <a:chOff x="3851840" y="1356248"/>
            <a:chExt cx="5747633" cy="497539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2AEB8"/>
                  </a:solidFill>
                  <a:latin typeface="Itim" pitchFamily="2" charset="-34"/>
                  <a:cs typeface="Itim" pitchFamily="2" charset="-34"/>
                </a:rPr>
                <a:t>Server</a:t>
              </a:r>
              <a:endParaRPr lang="ko-KR" altLang="en-US" sz="2400" b="1" dirty="0">
                <a:solidFill>
                  <a:srgbClr val="32AEB8"/>
                </a:solidFill>
                <a:latin typeface="Itim" pitchFamily="2" charset="-34"/>
                <a:cs typeface="Itim" pitchFamily="2" charset="-3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06905" y="1453677"/>
              <a:ext cx="4392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ฝั่งผู้รับออเดอร์ในห้องครัว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tim" pitchFamily="2" charset="-34"/>
                <a:cs typeface="Itim" pitchFamily="2" charset="-34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376970" y="3170248"/>
            <a:ext cx="5587598" cy="461665"/>
            <a:chOff x="3851840" y="1356248"/>
            <a:chExt cx="558759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32AEB8"/>
                  </a:solidFill>
                  <a:latin typeface="Itim" pitchFamily="2" charset="-34"/>
                  <a:cs typeface="Itim" pitchFamily="2" charset="-34"/>
                </a:rPr>
                <a:t>JSON</a:t>
              </a:r>
              <a:endParaRPr lang="ko-KR" altLang="en-US" sz="2400" b="1" dirty="0">
                <a:solidFill>
                  <a:srgbClr val="32AEB8"/>
                </a:solidFill>
                <a:latin typeface="Itim" pitchFamily="2" charset="-34"/>
                <a:cs typeface="Itim" pitchFamily="2" charset="-3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46870" y="1417803"/>
              <a:ext cx="4392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เก็บชื่อเมนูอาหาร ชื่อไฟล์รูปภาพ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tim" pitchFamily="2" charset="-34"/>
                <a:cs typeface="Itim" pitchFamily="2" charset="-34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83941" y="3969381"/>
            <a:ext cx="5734907" cy="707886"/>
            <a:chOff x="3851840" y="1263004"/>
            <a:chExt cx="5734907" cy="707886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32AEB8"/>
                  </a:solidFill>
                  <a:latin typeface="Itim" pitchFamily="2" charset="-34"/>
                  <a:cs typeface="Itim" pitchFamily="2" charset="-34"/>
                </a:rPr>
                <a:t>Socket</a:t>
              </a:r>
              <a:endParaRPr lang="ko-KR" altLang="en-US" sz="2800" b="1" dirty="0">
                <a:solidFill>
                  <a:srgbClr val="32AEB8"/>
                </a:solidFill>
                <a:latin typeface="Itim" pitchFamily="2" charset="-34"/>
                <a:cs typeface="Itim" pitchFamily="2" charset="-34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94179" y="1263004"/>
              <a:ext cx="4392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ใช้ในการติดต่อระหว่าง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Client </a:t>
              </a:r>
            </a:p>
            <a:p>
              <a:r>
                <a:rPr lang="th-TH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กับ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tim" pitchFamily="2" charset="-34"/>
                  <a:cs typeface="Itim" pitchFamily="2" charset="-34"/>
                </a:rPr>
                <a:t>Server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tim" pitchFamily="2" charset="-34"/>
                <a:cs typeface="Itim" pitchFamily="2" charset="-3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C936B76-2B33-5C4E-8E27-929EAACED194}"/>
              </a:ext>
            </a:extLst>
          </p:cNvPr>
          <p:cNvSpPr/>
          <p:nvPr/>
        </p:nvSpPr>
        <p:spPr>
          <a:xfrm>
            <a:off x="611560" y="0"/>
            <a:ext cx="1008112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5B15ED-3777-0B41-B01B-0BC64096A759}"/>
              </a:ext>
            </a:extLst>
          </p:cNvPr>
          <p:cNvSpPr/>
          <p:nvPr/>
        </p:nvSpPr>
        <p:spPr>
          <a:xfrm>
            <a:off x="1605285" y="1"/>
            <a:ext cx="100811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5.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Total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76838-4EE9-7C46-81AF-079D8837A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8150" y="1294959"/>
            <a:ext cx="5727700" cy="6362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A11D94B3-7A56-2A46-B2DF-D37B5766AF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7206" y="1969781"/>
            <a:ext cx="5738644" cy="294640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EFDF79-2860-BD48-B6EA-DCE56E841DC3}"/>
              </a:ext>
            </a:extLst>
          </p:cNvPr>
          <p:cNvSpPr/>
          <p:nvPr/>
        </p:nvSpPr>
        <p:spPr>
          <a:xfrm>
            <a:off x="1115616" y="2302973"/>
            <a:ext cx="7488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95617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addPrice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ทำหน้าที่เพิ่มค่าเข้าไปใน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allprice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95018A8-911B-CE4F-A5A9-A8FDA9E000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08150" y="3021191"/>
            <a:ext cx="5727700" cy="4146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28714-D900-554F-925A-9E9B26984816}"/>
              </a:ext>
            </a:extLst>
          </p:cNvPr>
          <p:cNvSpPr/>
          <p:nvPr/>
        </p:nvSpPr>
        <p:spPr>
          <a:xfrm>
            <a:off x="683568" y="3496542"/>
            <a:ext cx="7485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95617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removePrice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ทำหน้าที่ลบค่าออกจาก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allprice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964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5.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Total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38CD4-A18B-D44B-9BFF-D880604C5F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2300" y="975013"/>
            <a:ext cx="3949700" cy="177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23175-65D6-7049-BF14-121C4980B795}"/>
              </a:ext>
            </a:extLst>
          </p:cNvPr>
          <p:cNvSpPr/>
          <p:nvPr/>
        </p:nvSpPr>
        <p:spPr>
          <a:xfrm>
            <a:off x="4685382" y="1294429"/>
            <a:ext cx="4106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4312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getTotal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ทำหน้าที่หาผลรวมทั้งหมดของราคา แล้ว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ออกมา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FFCBF3-94A2-EE48-8A23-154C27ECDC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242" y="2916708"/>
            <a:ext cx="5651500" cy="4572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6C6BB2-4146-F543-920F-C273010F183E}"/>
              </a:ext>
            </a:extLst>
          </p:cNvPr>
          <p:cNvSpPr/>
          <p:nvPr/>
        </p:nvSpPr>
        <p:spPr>
          <a:xfrm>
            <a:off x="622300" y="3465631"/>
            <a:ext cx="8126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4312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reset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ทำหน้าที่ลบค่าทั้งหมดใน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allprice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ออกทั้งหมด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A87111-5B3A-8344-8FDC-4D0AA8FA03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5850" y="3957464"/>
            <a:ext cx="5727700" cy="4076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73030-DDB4-8C40-901E-9D1050B9F08B}"/>
              </a:ext>
            </a:extLst>
          </p:cNvPr>
          <p:cNvSpPr/>
          <p:nvPr/>
        </p:nvSpPr>
        <p:spPr>
          <a:xfrm>
            <a:off x="644570" y="4448731"/>
            <a:ext cx="8031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4312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getAllprice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ค่าทั้งหมดใน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allprice</a:t>
            </a:r>
            <a:endParaRPr lang="en-US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339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PrintRecipt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3AEC8B-F684-0740-95FF-F4DD52D03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037129"/>
            <a:ext cx="5363096" cy="83099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BB4E84-87A3-3C46-86EE-AC9538416A63}"/>
              </a:ext>
            </a:extLst>
          </p:cNvPr>
          <p:cNvSpPr/>
          <p:nvPr/>
        </p:nvSpPr>
        <p:spPr>
          <a:xfrm>
            <a:off x="260648" y="1910030"/>
            <a:ext cx="82717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25298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cmToPPI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ทำหน้าที่แปลงขนาดจาก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cm (centimeters)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แล้ว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ค่าขนาดเป็น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ppi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(Pixel Per inch)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เพื่อให้สามารถใช้พิมพ์ร่วมกับเครื่องพิมพ์เอกสารได้อย่างถูกต้อง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A2F024-5BE8-BD43-BC63-9228B3F1E8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38008" y="2678667"/>
            <a:ext cx="3408640" cy="22349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39087E-A65C-E14D-99CE-DE0B1682D693}"/>
              </a:ext>
            </a:extLst>
          </p:cNvPr>
          <p:cNvSpPr/>
          <p:nvPr/>
        </p:nvSpPr>
        <p:spPr>
          <a:xfrm>
            <a:off x="683568" y="3496894"/>
            <a:ext cx="4301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27965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getPageFormat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ขนาดกระดาษเพื่อให้นำไปใช้กับการพิมพ์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59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PrintRecipt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8916CF-57DA-CD41-8834-FF7FAF1E7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1080" y="1047913"/>
            <a:ext cx="5232400" cy="231203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A0AD4-1149-1E46-9C66-337CD74A1F2D}"/>
              </a:ext>
            </a:extLst>
          </p:cNvPr>
          <p:cNvSpPr/>
          <p:nvPr/>
        </p:nvSpPr>
        <p:spPr>
          <a:xfrm>
            <a:off x="5868144" y="1120263"/>
            <a:ext cx="29827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25386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print –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ทำหน้าที่สร้างใบเสร็จ และ สั่งพิมพ์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2" name="Picture 11" descr="A close up of a mans face&#10;&#10;Description automatically generated">
            <a:extLst>
              <a:ext uri="{FF2B5EF4-FFF2-40B4-BE49-F238E27FC236}">
                <a16:creationId xmlns:a16="http://schemas.microsoft.com/office/drawing/2014/main" id="{F3CB3D2C-9CA3-B74D-A51D-B76870CB3E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3248" y="3708661"/>
            <a:ext cx="6445016" cy="36924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237F07-FBE7-9540-99E8-729FA67B53C6}"/>
              </a:ext>
            </a:extLst>
          </p:cNvPr>
          <p:cNvSpPr/>
          <p:nvPr/>
        </p:nvSpPr>
        <p:spPr>
          <a:xfrm>
            <a:off x="467544" y="4155926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87439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repeat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ทำหน้าที่หาช่องว่างของกระดาษ ระหว่างข้อความ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2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ข้อความ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3656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4537"/>
            <a:ext cx="9144000" cy="691623"/>
          </a:xfrm>
          <a:solidFill>
            <a:schemeClr val="bg1"/>
          </a:solidFill>
        </p:spPr>
        <p:txBody>
          <a:bodyPr/>
          <a:lstStyle/>
          <a:p>
            <a:r>
              <a:rPr lang="th-TH" altLang="ko-KR" sz="4400" dirty="0">
                <a:solidFill>
                  <a:srgbClr val="FFC000"/>
                </a:solidFill>
                <a:latin typeface="Itim" pitchFamily="2" charset="-34"/>
                <a:cs typeface="Itim" pitchFamily="2" charset="-34"/>
              </a:rPr>
              <a:t>ตัวอย่างใบเสร็จ</a:t>
            </a:r>
            <a:endParaRPr lang="ko-KR" altLang="en-US" sz="4400" dirty="0">
              <a:solidFill>
                <a:srgbClr val="FFC000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D76166-D0C9-B44A-80D3-78AA8764FD82}"/>
              </a:ext>
            </a:extLst>
          </p:cNvPr>
          <p:cNvSpPr/>
          <p:nvPr/>
        </p:nvSpPr>
        <p:spPr>
          <a:xfrm>
            <a:off x="144016" y="2913533"/>
            <a:ext cx="7740352" cy="19442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3239CC-F751-1B4B-8224-0AD63477ED99}"/>
              </a:ext>
            </a:extLst>
          </p:cNvPr>
          <p:cNvSpPr/>
          <p:nvPr/>
        </p:nvSpPr>
        <p:spPr>
          <a:xfrm>
            <a:off x="1835696" y="2861241"/>
            <a:ext cx="7164288" cy="19442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F4B2B3-A9F2-044E-BD7A-667B4EDCA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69" y="1483291"/>
            <a:ext cx="2614448" cy="2667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31FD29-D27B-AE40-A180-A2FA98FA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52842"/>
            <a:ext cx="2540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7.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Json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CF2D-C0ED-BD4E-91B6-4AA79262361C}"/>
              </a:ext>
            </a:extLst>
          </p:cNvPr>
          <p:cNvSpPr/>
          <p:nvPr/>
        </p:nvSpPr>
        <p:spPr>
          <a:xfrm>
            <a:off x="3635896" y="118547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35191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openJson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ทำหน้าที่เปิดไฟล์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JSON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ที่อยู่ในเครื่อง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1EEC9B-1153-7646-99D1-6FD19104F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6403" y="1185475"/>
            <a:ext cx="2919332" cy="25202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9AE01-76A5-7144-8B3E-822D4689E6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6359" y="2119265"/>
            <a:ext cx="4968023" cy="19442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D851B-44BA-8E4C-8B0D-9C69D0691C2A}"/>
              </a:ext>
            </a:extLst>
          </p:cNvPr>
          <p:cNvSpPr/>
          <p:nvPr/>
        </p:nvSpPr>
        <p:spPr>
          <a:xfrm>
            <a:off x="1115617" y="4187864"/>
            <a:ext cx="7638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35191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toJson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ทำหน้าที่แปลง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Hashmap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ให้อยู่ในรูปแบบของ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JSON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57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8. Class Clock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6E79B6-5B85-6640-8465-54B9F1953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4182099" cy="18722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C03485-48E4-0042-9CC1-163F0819459C}"/>
              </a:ext>
            </a:extLst>
          </p:cNvPr>
          <p:cNvSpPr/>
          <p:nvPr/>
        </p:nvSpPr>
        <p:spPr>
          <a:xfrm>
            <a:off x="4988609" y="1812244"/>
            <a:ext cx="3960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35191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run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ทำหน้าที่ดึงเวลา และ กำหนดเวลาทุก ๆ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1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วิ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11FB8-95F2-5641-B5B4-CA7EA81A67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9682" y="3304025"/>
            <a:ext cx="4213977" cy="12858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ED1236-F246-2A49-A0D8-BF39B76D378D}"/>
              </a:ext>
            </a:extLst>
          </p:cNvPr>
          <p:cNvSpPr/>
          <p:nvPr/>
        </p:nvSpPr>
        <p:spPr>
          <a:xfrm>
            <a:off x="4953779" y="3686271"/>
            <a:ext cx="38164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17360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getCurrentTime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ทำหน้าที่ดึงเวลาปัจจุบัน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4554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8. Class Clock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F6A3C-FB4E-B847-8F20-1A58ED807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8150" y="1480437"/>
            <a:ext cx="5727700" cy="11633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1C28F0-C216-8B45-B119-11D357797EED}"/>
              </a:ext>
            </a:extLst>
          </p:cNvPr>
          <p:cNvSpPr/>
          <p:nvPr/>
        </p:nvSpPr>
        <p:spPr>
          <a:xfrm>
            <a:off x="944724" y="2889163"/>
            <a:ext cx="7254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80213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getCurrentDate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ทำหน้าที่ดึงวัน, เดือน, ปี ปัจจุบัน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3416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9. Class Network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400A83-1CBB-5344-B357-45FD6BA810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4350" y="1390562"/>
            <a:ext cx="5575300" cy="14986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E62225-34A8-E347-A718-3D29D9DDEE4B}"/>
              </a:ext>
            </a:extLst>
          </p:cNvPr>
          <p:cNvSpPr/>
          <p:nvPr/>
        </p:nvSpPr>
        <p:spPr>
          <a:xfrm>
            <a:off x="1187624" y="3061709"/>
            <a:ext cx="774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57670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Constructor Network –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ทำหน้าที่รับค่าจาก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parameter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มาใส่ใน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list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9D354-DE84-A442-9E93-3E3BC6B780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959" y="3940151"/>
            <a:ext cx="3784600" cy="4318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B1D002-07CB-9040-A071-3A1188EB4986}"/>
              </a:ext>
            </a:extLst>
          </p:cNvPr>
          <p:cNvSpPr/>
          <p:nvPr/>
        </p:nvSpPr>
        <p:spPr>
          <a:xfrm>
            <a:off x="4311559" y="372562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576705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run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ทำหน้าที่เรียก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   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sendSocket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พร้อมส่ง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argument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ของ 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   list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ไปด้วย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639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771549"/>
            <a:ext cx="9144000" cy="374441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0"/>
            <a:ext cx="9144000" cy="771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9. Class Network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DF696-1488-A143-BD2A-79CE1C2B6F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059582"/>
            <a:ext cx="4752528" cy="28060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060771-D205-E746-B680-FD16AD1BA123}"/>
              </a:ext>
            </a:extLst>
          </p:cNvPr>
          <p:cNvSpPr/>
          <p:nvPr/>
        </p:nvSpPr>
        <p:spPr>
          <a:xfrm>
            <a:off x="5508104" y="1059582"/>
            <a:ext cx="30836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27965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sendSocket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ทำหน้าที่ติดต่อกับเครื่องปลายทาง พร้อมส่งข้อมูลไปด้วย</a:t>
            </a:r>
            <a:endParaRPr lang="en-US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260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935C6-01A1-954D-AD7C-E0687C0F5CC3}"/>
              </a:ext>
            </a:extLst>
          </p:cNvPr>
          <p:cNvSpPr/>
          <p:nvPr/>
        </p:nvSpPr>
        <p:spPr>
          <a:xfrm>
            <a:off x="2411760" y="987574"/>
            <a:ext cx="4176464" cy="3024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39C8-1DB7-374A-93B5-B687399048AF}"/>
              </a:ext>
            </a:extLst>
          </p:cNvPr>
          <p:cNvSpPr txBox="1"/>
          <p:nvPr/>
        </p:nvSpPr>
        <p:spPr>
          <a:xfrm>
            <a:off x="2692172" y="1529353"/>
            <a:ext cx="37444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ทำไมถึงเลือก</a:t>
            </a:r>
          </a:p>
          <a:p>
            <a:pPr algn="ctr"/>
            <a:r>
              <a:rPr lang="th-TH" sz="44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ระบบร้านอาหาร </a:t>
            </a:r>
            <a:r>
              <a:rPr lang="en-US" sz="44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9C5A6-ABE9-2D41-B0E5-EFAF707629F8}"/>
              </a:ext>
            </a:extLst>
          </p:cNvPr>
          <p:cNvSpPr/>
          <p:nvPr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D6F065-13BB-4B41-8499-544C8463FDA1}"/>
              </a:ext>
            </a:extLst>
          </p:cNvPr>
          <p:cNvSpPr/>
          <p:nvPr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1309" y="724246"/>
            <a:ext cx="9144000" cy="288032"/>
          </a:xfrm>
        </p:spPr>
        <p:txBody>
          <a:bodyPr/>
          <a:lstStyle/>
          <a:p>
            <a:r>
              <a:rPr lang="th-TH" altLang="ko-KR" sz="2400" dirty="0">
                <a:latin typeface="Itim" pitchFamily="2" charset="-34"/>
                <a:cs typeface="Itim" pitchFamily="2" charset="-34"/>
              </a:rPr>
              <a:t>ฝั่งผู้รับออเดอร์ในห้องครัว</a:t>
            </a:r>
            <a:endParaRPr lang="ko-KR" altLang="en-US" sz="2400" dirty="0">
              <a:latin typeface="Itim" pitchFamily="2" charset="-34"/>
              <a:cs typeface="Itim" pitchFamily="2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7304" y="1131590"/>
            <a:ext cx="9151303" cy="367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3073A-6BCA-3C43-8BC2-82993200F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Itim" pitchFamily="2" charset="-34"/>
                <a:cs typeface="Itim" pitchFamily="2" charset="-34"/>
              </a:rPr>
              <a:t>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5E56B-8C8C-AD4E-80A6-9E0C891B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34533"/>
            <a:ext cx="5818896" cy="40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152B02-C158-7F42-9FA6-0E079612F4BC}"/>
              </a:ext>
            </a:extLst>
          </p:cNvPr>
          <p:cNvSpPr/>
          <p:nvPr/>
        </p:nvSpPr>
        <p:spPr>
          <a:xfrm>
            <a:off x="827584" y="555526"/>
            <a:ext cx="2376264" cy="4032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7C4D50-8118-834F-956E-150FCC13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65406"/>
            <a:ext cx="6336704" cy="44126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DF251B7-4541-1E4E-904E-B59ACB5A22CF}"/>
              </a:ext>
            </a:extLst>
          </p:cNvPr>
          <p:cNvSpPr/>
          <p:nvPr/>
        </p:nvSpPr>
        <p:spPr>
          <a:xfrm>
            <a:off x="1547664" y="963472"/>
            <a:ext cx="6048672" cy="3120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51D39-9C29-8641-B94C-1B08B66FE95F}"/>
              </a:ext>
            </a:extLst>
          </p:cNvPr>
          <p:cNvSpPr txBox="1"/>
          <p:nvPr/>
        </p:nvSpPr>
        <p:spPr>
          <a:xfrm>
            <a:off x="-21081" y="1012835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Itim" pitchFamily="2" charset="-34"/>
                <a:cs typeface="Itim" pitchFamily="2" charset="-34"/>
              </a:rPr>
              <a:t>Grid Layout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Itim" pitchFamily="2" charset="-34"/>
                <a:cs typeface="Itim" pitchFamily="2" charset="-34"/>
              </a:rPr>
              <a:t>(2,3)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D23FDE-9AE0-E641-B1A9-B0C3C8908A76}"/>
              </a:ext>
            </a:extLst>
          </p:cNvPr>
          <p:cNvSpPr/>
          <p:nvPr/>
        </p:nvSpPr>
        <p:spPr>
          <a:xfrm>
            <a:off x="1619672" y="4131824"/>
            <a:ext cx="5904656" cy="360040"/>
          </a:xfrm>
          <a:prstGeom prst="rect">
            <a:avLst/>
          </a:prstGeom>
          <a:noFill/>
          <a:ln>
            <a:solidFill>
              <a:srgbClr val="35F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C0C0-EC84-A14A-962E-830C26935FA4}"/>
              </a:ext>
            </a:extLst>
          </p:cNvPr>
          <p:cNvSpPr txBox="1"/>
          <p:nvPr/>
        </p:nvSpPr>
        <p:spPr>
          <a:xfrm>
            <a:off x="287524" y="451154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5F080"/>
                </a:solidFill>
                <a:latin typeface="Itim" pitchFamily="2" charset="-34"/>
                <a:cs typeface="Itim" pitchFamily="2" charset="-34"/>
              </a:rPr>
              <a:t>Grid Layout(1,2)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F95107-CB6A-A74B-8FFB-A8CD27475E70}"/>
              </a:ext>
            </a:extLst>
          </p:cNvPr>
          <p:cNvSpPr/>
          <p:nvPr/>
        </p:nvSpPr>
        <p:spPr>
          <a:xfrm>
            <a:off x="1655676" y="699542"/>
            <a:ext cx="5832648" cy="3132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E2187F-965F-C84F-AFBE-B9EAAE8ACF5B}"/>
              </a:ext>
            </a:extLst>
          </p:cNvPr>
          <p:cNvSpPr txBox="1"/>
          <p:nvPr/>
        </p:nvSpPr>
        <p:spPr>
          <a:xfrm>
            <a:off x="2339752" y="324984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Itim" pitchFamily="2" charset="-34"/>
                <a:cs typeface="Itim" pitchFamily="2" charset="-34"/>
              </a:rPr>
              <a:t>Grid Layout(1,2)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A0078A-7CED-0142-8613-AF4E0957CF4D}"/>
              </a:ext>
            </a:extLst>
          </p:cNvPr>
          <p:cNvSpPr/>
          <p:nvPr/>
        </p:nvSpPr>
        <p:spPr>
          <a:xfrm>
            <a:off x="4860032" y="627534"/>
            <a:ext cx="2622105" cy="432048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F20E82-B99E-1547-B1A5-ADA57F1E67F9}"/>
              </a:ext>
            </a:extLst>
          </p:cNvPr>
          <p:cNvSpPr txBox="1"/>
          <p:nvPr/>
        </p:nvSpPr>
        <p:spPr>
          <a:xfrm>
            <a:off x="6834064" y="288980"/>
            <a:ext cx="18127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40FF"/>
                </a:solidFill>
                <a:latin typeface="Itim" pitchFamily="2" charset="-34"/>
                <a:cs typeface="Itim" pitchFamily="2" charset="-34"/>
              </a:rPr>
              <a:t>Grid Layout(2,1)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C386DD-46BC-3A4B-AFC1-FC689B46B2A9}"/>
              </a:ext>
            </a:extLst>
          </p:cNvPr>
          <p:cNvSpPr/>
          <p:nvPr/>
        </p:nvSpPr>
        <p:spPr>
          <a:xfrm>
            <a:off x="1187624" y="288980"/>
            <a:ext cx="6912768" cy="44891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DF6AC8-DED3-B344-BE6B-84D62229FD2C}"/>
              </a:ext>
            </a:extLst>
          </p:cNvPr>
          <p:cNvSpPr txBox="1"/>
          <p:nvPr/>
        </p:nvSpPr>
        <p:spPr>
          <a:xfrm>
            <a:off x="7668344" y="1610385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Itim" pitchFamily="2" charset="-34"/>
                <a:cs typeface="Itim" pitchFamily="2" charset="-34"/>
              </a:rPr>
              <a:t>Border Layout</a:t>
            </a:r>
          </a:p>
          <a:p>
            <a:r>
              <a:rPr lang="en-US" sz="1600" dirty="0">
                <a:solidFill>
                  <a:srgbClr val="FFFFFF"/>
                </a:solidFill>
                <a:latin typeface="Itim" pitchFamily="2" charset="-34"/>
                <a:cs typeface="Itim" pitchFamily="2" charset="-34"/>
              </a:rPr>
              <a:t>(north, center, </a:t>
            </a:r>
          </a:p>
          <a:p>
            <a:r>
              <a:rPr lang="en-US" sz="1600" dirty="0">
                <a:solidFill>
                  <a:srgbClr val="FFFFFF"/>
                </a:solidFill>
                <a:latin typeface="Itim" pitchFamily="2" charset="-34"/>
                <a:cs typeface="Itim" pitchFamily="2" charset="-34"/>
              </a:rPr>
              <a:t>south)</a:t>
            </a:r>
          </a:p>
        </p:txBody>
      </p:sp>
    </p:spTree>
    <p:extLst>
      <p:ext uri="{BB962C8B-B14F-4D97-AF65-F5344CB8AC3E}">
        <p14:creationId xmlns:p14="http://schemas.microsoft.com/office/powerpoint/2010/main" val="146485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DC5A78-C3DB-A24E-9C0B-23F3C4A17ADB}"/>
              </a:ext>
            </a:extLst>
          </p:cNvPr>
          <p:cNvSpPr/>
          <p:nvPr/>
        </p:nvSpPr>
        <p:spPr>
          <a:xfrm>
            <a:off x="827584" y="555526"/>
            <a:ext cx="2376264" cy="4032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0551A-5F12-4647-AD40-4F651646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666750"/>
            <a:ext cx="4660900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E9007-AA4B-654A-A930-4809EC8B2FBF}"/>
              </a:ext>
            </a:extLst>
          </p:cNvPr>
          <p:cNvSpPr txBox="1"/>
          <p:nvPr/>
        </p:nvSpPr>
        <p:spPr>
          <a:xfrm>
            <a:off x="611560" y="1187996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FDFF"/>
                </a:solidFill>
                <a:latin typeface="Itim" pitchFamily="2" charset="-34"/>
                <a:cs typeface="Itim" pitchFamily="2" charset="-34"/>
              </a:rPr>
              <a:t>Box Layout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BDE76-6E45-4842-92F4-A37A20D40445}"/>
              </a:ext>
            </a:extLst>
          </p:cNvPr>
          <p:cNvSpPr/>
          <p:nvPr/>
        </p:nvSpPr>
        <p:spPr>
          <a:xfrm>
            <a:off x="1979712" y="555526"/>
            <a:ext cx="5112568" cy="4170040"/>
          </a:xfrm>
          <a:prstGeom prst="rect">
            <a:avLst/>
          </a:prstGeom>
          <a:noFill/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FA46D-D3C3-864E-B481-EE0BE7092414}"/>
              </a:ext>
            </a:extLst>
          </p:cNvPr>
          <p:cNvSpPr/>
          <p:nvPr/>
        </p:nvSpPr>
        <p:spPr>
          <a:xfrm>
            <a:off x="2123728" y="483518"/>
            <a:ext cx="4968552" cy="5932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DAA1B-0CC8-774E-A2B6-0BC224D81B51}"/>
              </a:ext>
            </a:extLst>
          </p:cNvPr>
          <p:cNvSpPr txBox="1"/>
          <p:nvPr/>
        </p:nvSpPr>
        <p:spPr>
          <a:xfrm>
            <a:off x="7094264" y="489615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Itim" pitchFamily="2" charset="-34"/>
                <a:cs typeface="Itim" pitchFamily="2" charset="-34"/>
              </a:rPr>
              <a:t>Grid Layout</a:t>
            </a:r>
          </a:p>
          <a:p>
            <a:pPr algn="ctr"/>
            <a:r>
              <a:rPr lang="en-US" sz="2000" dirty="0">
                <a:solidFill>
                  <a:srgbClr val="FFC000"/>
                </a:solidFill>
                <a:latin typeface="Itim" pitchFamily="2" charset="-34"/>
                <a:cs typeface="Itim" pitchFamily="2" charset="-34"/>
              </a:rPr>
              <a:t>(1, 2)</a:t>
            </a:r>
          </a:p>
        </p:txBody>
      </p:sp>
    </p:spTree>
    <p:extLst>
      <p:ext uri="{BB962C8B-B14F-4D97-AF65-F5344CB8AC3E}">
        <p14:creationId xmlns:p14="http://schemas.microsoft.com/office/powerpoint/2010/main" val="4152283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1. Class Main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D470A-C3EF-724B-90B1-FAA93A4BA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325903"/>
            <a:ext cx="4572000" cy="33032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B0A031-2420-FB46-8EBE-CC9680F7FC09}"/>
              </a:ext>
            </a:extLst>
          </p:cNvPr>
          <p:cNvSpPr/>
          <p:nvPr/>
        </p:nvSpPr>
        <p:spPr>
          <a:xfrm>
            <a:off x="5039544" y="1910030"/>
            <a:ext cx="3924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63004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main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ทำหน้าที่สร้างหน้า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 Screen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จาก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   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SplashScreen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แล้ว สร้างหน้า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GUI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จาก 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GUI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ขึ้นมา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98024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1. Class Main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D6653C-3374-EE49-9C48-93D5DC9947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6274" y="1203598"/>
            <a:ext cx="4483100" cy="4572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1B5D4C-A1C9-B044-A053-5693F6E81E9D}"/>
              </a:ext>
            </a:extLst>
          </p:cNvPr>
          <p:cNvSpPr/>
          <p:nvPr/>
        </p:nvSpPr>
        <p:spPr>
          <a:xfrm>
            <a:off x="657374" y="1845413"/>
            <a:ext cx="76590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63004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getNow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ArrayList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ของ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now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ซึ่งคือค่าของเวลาที่เก็บจาก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server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ก่อนที่จะ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reframe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เพื่อให้เวลาอัพเดทอยู่ล่าสุด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FA2659-A72C-4B4A-91D3-A5F51C3739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274" y="2760068"/>
            <a:ext cx="4075430" cy="16065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559AB-4728-B445-A76B-D79462A80AAB}"/>
              </a:ext>
            </a:extLst>
          </p:cNvPr>
          <p:cNvSpPr/>
          <p:nvPr/>
        </p:nvSpPr>
        <p:spPr>
          <a:xfrm>
            <a:off x="4821704" y="3137400"/>
            <a:ext cx="3825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8533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removeNow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ส่งค่า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Array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ที่ต้องการจะลบออก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435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1. Class Main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8E1A7-CC66-3A42-AD7E-ED7C8889E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3672408" cy="25273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4DBE64-74AF-8A42-BFAA-E9D7E1F90C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3968" y="959803"/>
            <a:ext cx="4176464" cy="2555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6A0B7A-AF2A-2746-B10F-93C288E8727D}"/>
              </a:ext>
            </a:extLst>
          </p:cNvPr>
          <p:cNvSpPr/>
          <p:nvPr/>
        </p:nvSpPr>
        <p:spPr>
          <a:xfrm>
            <a:off x="1031900" y="3912393"/>
            <a:ext cx="708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3564890" algn="l"/>
              </a:tabLst>
            </a:pP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genTable</a:t>
            </a:r>
            <a:r>
              <a:rPr lang="en-US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solidFill>
                  <a:schemeClr val="bg1"/>
                </a:solidFill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ทำหน้าที่สร้างตารางรายการอาหารขึ้นมา </a:t>
            </a:r>
            <a:endParaRPr lang="en-US" sz="2000" dirty="0">
              <a:solidFill>
                <a:schemeClr val="bg1"/>
              </a:solidFill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425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1. Class Main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0AACF-3E64-C948-8BF5-63C23A103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800" y="1059582"/>
            <a:ext cx="4762500" cy="11557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48BE99-AB6F-B347-90E0-B77665FBC071}"/>
              </a:ext>
            </a:extLst>
          </p:cNvPr>
          <p:cNvSpPr/>
          <p:nvPr/>
        </p:nvSpPr>
        <p:spPr>
          <a:xfrm>
            <a:off x="5289104" y="1065064"/>
            <a:ext cx="2883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356489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getIDOrder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ค่าลำดับของออเดอร์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FC189-7923-4A48-8A65-1893E81EB4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180" y="2316697"/>
            <a:ext cx="4762500" cy="127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43996-74CD-174F-8C31-7908E3E74968}"/>
              </a:ext>
            </a:extLst>
          </p:cNvPr>
          <p:cNvSpPr/>
          <p:nvPr/>
        </p:nvSpPr>
        <p:spPr>
          <a:xfrm>
            <a:off x="5320184" y="2443866"/>
            <a:ext cx="3068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09982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getSendtime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ค่าเวลา ที่ได้มาจาก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Client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3C186E-C542-304F-8962-4381FAF6F8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7052" y="3706951"/>
            <a:ext cx="4771628" cy="10414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2F31CE-48ED-244F-BD18-CEB94B0D946E}"/>
              </a:ext>
            </a:extLst>
          </p:cNvPr>
          <p:cNvSpPr/>
          <p:nvPr/>
        </p:nvSpPr>
        <p:spPr>
          <a:xfrm>
            <a:off x="5322168" y="3757719"/>
            <a:ext cx="3066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335280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getGivetime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return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ค่าเวลาของออเดอร์ตัวก่อนล่าสุด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034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2.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SplashScreen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2FB54-BB1D-8C44-AA24-FC0040E9A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026560"/>
            <a:ext cx="4460240" cy="39192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9E2D7A-818E-AC4E-B6AF-484B92F74C30}"/>
              </a:ext>
            </a:extLst>
          </p:cNvPr>
          <p:cNvSpPr/>
          <p:nvPr/>
        </p:nvSpPr>
        <p:spPr>
          <a:xfrm>
            <a:off x="5071800" y="1131590"/>
            <a:ext cx="3604656" cy="775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Constructor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SplashScreen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ทำหน้าที่เรียก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init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();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C3B09-0E51-654A-ADEF-1FC1CE01454F}"/>
              </a:ext>
            </a:extLst>
          </p:cNvPr>
          <p:cNvSpPr/>
          <p:nvPr/>
        </p:nvSpPr>
        <p:spPr>
          <a:xfrm>
            <a:off x="5071800" y="2209945"/>
            <a:ext cx="3748672" cy="148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509778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init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ทำหน้าที่สร้างหน้า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Splash Screen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แล้วให้หยุดรอ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2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วินาที แล้วให้เรียก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Class GUI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ขึ้นมา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9988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2.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SplashScreen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F7451-1019-F74A-B456-85F2E7806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001454"/>
            <a:ext cx="5400600" cy="112970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0502D1B-82A4-8147-B478-FED800DAB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2301611"/>
            <a:ext cx="3744416" cy="2340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B2B976-4528-5E46-909A-2ED009B51628}"/>
              </a:ext>
            </a:extLst>
          </p:cNvPr>
          <p:cNvSpPr/>
          <p:nvPr/>
        </p:nvSpPr>
        <p:spPr>
          <a:xfrm>
            <a:off x="4291384" y="2571750"/>
            <a:ext cx="4601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centerWindow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ทำให้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อยู่กลางหน้าจอ ซึ่งจะมี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นี้ อยู่ในทุก ๆ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ที่เป็น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4450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03F3E-0F75-234A-8716-B18B8D3C5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3227" y="1088971"/>
            <a:ext cx="5757545" cy="25844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21F345-8AA3-5C4B-8078-4C9A4AE1FCAD}"/>
              </a:ext>
            </a:extLst>
          </p:cNvPr>
          <p:cNvSpPr/>
          <p:nvPr/>
        </p:nvSpPr>
        <p:spPr>
          <a:xfrm>
            <a:off x="1340768" y="3867894"/>
            <a:ext cx="6462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08648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Constructor GUI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ทำหน้าที่สร้างหน้า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GUI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พร้อมรายละเอียดต่าง ๆ 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504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1299280"/>
            <a:ext cx="619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solidFill>
                  <a:srgbClr val="F2A40D"/>
                </a:solidFill>
                <a:latin typeface="Itim" pitchFamily="2" charset="-34"/>
                <a:cs typeface="Itim" pitchFamily="2" charset="-34"/>
              </a:rPr>
              <a:t>ในปัจจุบันมีร้านอาหารก่อตั้งขึ้นมากมาย ความสำคัญในการสั่งรายการอาหารที่รวดเร็ว และ ประหยัดเวลา เป็นสิ่งทำทำให้ทั้งลูกค้า และ ผู้ขายมีความพึงพอใจ</a:t>
            </a:r>
            <a:endParaRPr lang="en-US" altLang="ko-KR" sz="2400" dirty="0">
              <a:solidFill>
                <a:srgbClr val="F2A40D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738B3C-67B7-A449-83A5-BAD754E5A8B1}"/>
              </a:ext>
            </a:extLst>
          </p:cNvPr>
          <p:cNvSpPr/>
          <p:nvPr/>
        </p:nvSpPr>
        <p:spPr>
          <a:xfrm>
            <a:off x="4031940" y="2862054"/>
            <a:ext cx="1080120" cy="1080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2361A0-9280-1A4E-B1F6-2C1BCE78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54082"/>
            <a:ext cx="914101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8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8E06E5-DBD9-924E-9F64-81030C0BD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8150" y="1507504"/>
            <a:ext cx="5727700" cy="4489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71707-FB61-F144-8E86-04380E3D7592}"/>
              </a:ext>
            </a:extLst>
          </p:cNvPr>
          <p:cNvSpPr/>
          <p:nvPr/>
        </p:nvSpPr>
        <p:spPr>
          <a:xfrm>
            <a:off x="1630329" y="2056986"/>
            <a:ext cx="5883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reframe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ทำหน้าที่เรียก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genCard</a:t>
            </a:r>
            <a:r>
              <a:rPr lang="en-US" sz="2000" dirty="0">
                <a:latin typeface="Itim" pitchFamily="2" charset="-34"/>
                <a:cs typeface="Itim" pitchFamily="2" charset="-34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A01DE-DF44-9F4B-A80F-1D87ED00BC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8150" y="2886459"/>
            <a:ext cx="5727700" cy="8413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9AAA2-BFD1-3B4E-B9DB-809FDE8B3206}"/>
              </a:ext>
            </a:extLst>
          </p:cNvPr>
          <p:cNvSpPr/>
          <p:nvPr/>
        </p:nvSpPr>
        <p:spPr>
          <a:xfrm>
            <a:off x="827584" y="3944515"/>
            <a:ext cx="7184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254444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genCard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ทำหน้าที่สร้างพื้นที่เมนู และตารางของออเดอร์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2054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3.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GUI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404CB-CE87-074C-91A3-15F0259C8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728" y="1113919"/>
            <a:ext cx="3758232" cy="14578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DE3B18-E22A-8D4A-B719-2A2FADAD973F}"/>
              </a:ext>
            </a:extLst>
          </p:cNvPr>
          <p:cNvSpPr/>
          <p:nvPr/>
        </p:nvSpPr>
        <p:spPr>
          <a:xfrm>
            <a:off x="4211960" y="1203598"/>
            <a:ext cx="46257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centerWindow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-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ทำหน้าที่ทำให้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อยู่กลางหน้าจอ ซึ่งจะมี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นี้ อยู่ในทุก ๆ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ที่เป็น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JFrame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8BCBB-42C3-4B46-A476-AFF68636CD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16016" y="2787774"/>
            <a:ext cx="4121696" cy="19579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68BC3D-48ED-6E47-A5B9-9E46E5D90DDA}"/>
              </a:ext>
            </a:extLst>
          </p:cNvPr>
          <p:cNvSpPr/>
          <p:nvPr/>
        </p:nvSpPr>
        <p:spPr>
          <a:xfrm>
            <a:off x="144016" y="291272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457200" algn="l"/>
                <a:tab pos="509778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actionPerformed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(Override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มาจาก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Listener)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 ตรวจสอบเหตุการณ์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action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ต่าง ๆ จากปุ่ม ซึ่งจะมี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นี้ อยู่ในทุก ๆ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Class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ที่มีการใช้งาน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Button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539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4.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Countdown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8C7C8-8706-E140-A9FB-BA96E894D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059582"/>
            <a:ext cx="3816424" cy="17908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CAC54-C839-FA40-B132-30761D8E9A03}"/>
              </a:ext>
            </a:extLst>
          </p:cNvPr>
          <p:cNvSpPr/>
          <p:nvPr/>
        </p:nvSpPr>
        <p:spPr>
          <a:xfrm>
            <a:off x="4283968" y="134006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92773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Constructor Countdown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ทำหน้าที่ลบค่าเวลาปัจจุบัน กับค่าเวลาที่ออเดอร์สั่งเข้ามา เป็นการจับเวลา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ADAEA8-0A5B-2A40-9921-54D59E2B5B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2504" y="2429768"/>
            <a:ext cx="2633464" cy="26334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1292AB-345C-A84C-821A-DE445208066D}"/>
              </a:ext>
            </a:extLst>
          </p:cNvPr>
          <p:cNvSpPr/>
          <p:nvPr/>
        </p:nvSpPr>
        <p:spPr>
          <a:xfrm>
            <a:off x="635496" y="3359497"/>
            <a:ext cx="5587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92773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run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ทำหน้าที่เปลี่ยนค่า และ ตั้งค่าจับเวลาไปเรื่อย ๆ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0257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5.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Clock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9025F51-513F-C947-AFF1-618243046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2650" y="1375410"/>
            <a:ext cx="4838700" cy="23926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38B40-CA80-224C-9F5A-C82145B6E29A}"/>
              </a:ext>
            </a:extLst>
          </p:cNvPr>
          <p:cNvSpPr/>
          <p:nvPr/>
        </p:nvSpPr>
        <p:spPr>
          <a:xfrm>
            <a:off x="1367644" y="4052572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35191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run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ทำหน้าที่ดึงเวลา และ กำหนดเวลาทุก ๆ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1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วิ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8828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875620-0087-6F41-8449-D3951DD67870}"/>
              </a:ext>
            </a:extLst>
          </p:cNvPr>
          <p:cNvSpPr/>
          <p:nvPr/>
        </p:nvSpPr>
        <p:spPr>
          <a:xfrm>
            <a:off x="0" y="-48964"/>
            <a:ext cx="9144000" cy="87996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99C95A-243F-5D47-AF99-6645722B42AD}"/>
              </a:ext>
            </a:extLst>
          </p:cNvPr>
          <p:cNvSpPr/>
          <p:nvPr/>
        </p:nvSpPr>
        <p:spPr>
          <a:xfrm>
            <a:off x="0" y="830997"/>
            <a:ext cx="9144000" cy="4306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6168-76E0-E946-8CD5-4B883635C2AA}"/>
              </a:ext>
            </a:extLst>
          </p:cNvPr>
          <p:cNvSpPr txBox="1"/>
          <p:nvPr/>
        </p:nvSpPr>
        <p:spPr>
          <a:xfrm>
            <a:off x="467544" y="0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5. Class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Network</a:t>
            </a:r>
            <a:r>
              <a:rPr lang="en-US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 </a:t>
            </a:r>
            <a:endParaRPr lang="en-US" sz="36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17DA3-E7E8-5B4B-AFBF-9E422AF54C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8756" y="1215668"/>
            <a:ext cx="3277468" cy="27121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6CC77D-8A48-2343-A572-CCCC42070606}"/>
              </a:ext>
            </a:extLst>
          </p:cNvPr>
          <p:cNvSpPr/>
          <p:nvPr/>
        </p:nvSpPr>
        <p:spPr>
          <a:xfrm>
            <a:off x="585320" y="4075446"/>
            <a:ext cx="306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298575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createSocket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ทำหน้าที่สร้าง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Socket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DA599-7C53-A24D-B4D4-D56CE2B94F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71876" y="1215668"/>
            <a:ext cx="4504580" cy="21704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6F091E-3E92-4F44-A444-D18389FC01D2}"/>
              </a:ext>
            </a:extLst>
          </p:cNvPr>
          <p:cNvSpPr/>
          <p:nvPr/>
        </p:nvSpPr>
        <p:spPr>
          <a:xfrm>
            <a:off x="4063280" y="357388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SzPts val="1400"/>
              <a:buFont typeface="Wingdings" pitchFamily="2" charset="2"/>
              <a:buChar char="Ø"/>
              <a:tabLst>
                <a:tab pos="1616710" algn="l"/>
              </a:tabLst>
            </a:pP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Method </a:t>
            </a:r>
            <a:r>
              <a:rPr lang="en-US" sz="2000" dirty="0" err="1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readSocket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 – </a:t>
            </a:r>
            <a:r>
              <a:rPr lang="th-TH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ทำหน้าที่อ่านค่าที่ส่งมาจาก </a:t>
            </a:r>
            <a:r>
              <a:rPr lang="en-US" sz="2000" dirty="0">
                <a:latin typeface="Itim" pitchFamily="2" charset="-34"/>
                <a:ea typeface="Calibri" panose="020F0502020204030204" pitchFamily="34" charset="0"/>
                <a:cs typeface="Itim" pitchFamily="2" charset="-34"/>
              </a:rPr>
              <a:t>Socket</a:t>
            </a:r>
            <a:endParaRPr lang="en-US" sz="2000" dirty="0">
              <a:effectLst/>
              <a:latin typeface="Itim" pitchFamily="2" charset="-34"/>
              <a:ea typeface="Calibri" panose="020F0502020204030204" pitchFamily="34" charset="0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4841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51854" y="1281600"/>
            <a:ext cx="3062600" cy="1994234"/>
            <a:chOff x="2063141" y="1065139"/>
            <a:chExt cx="1734772" cy="1437476"/>
          </a:xfrm>
        </p:grpSpPr>
        <p:sp>
          <p:nvSpPr>
            <p:cNvPr id="16" name="TextBox 15"/>
            <p:cNvSpPr txBox="1"/>
            <p:nvPr/>
          </p:nvSpPr>
          <p:spPr>
            <a:xfrm>
              <a:off x="2063141" y="1304624"/>
              <a:ext cx="1734772" cy="1197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นางสาวฉัตรธิดา แจ้งใจ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Itim" pitchFamily="2" charset="-34"/>
                  <a:cs typeface="Itim" pitchFamily="2" charset="-34"/>
                </a:rPr>
                <a:t>Design </a:t>
              </a:r>
              <a:r>
                <a:rPr lang="th-TH" dirty="0">
                  <a:latin typeface="Itim" pitchFamily="2" charset="-34"/>
                  <a:cs typeface="Itim" pitchFamily="2" charset="-34"/>
                </a:rPr>
                <a:t>หน้า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Client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ตกแต่งหน้า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Server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เล่มรายงาน</a:t>
              </a:r>
              <a:endParaRPr lang="en-US" dirty="0">
                <a:latin typeface="Itim" pitchFamily="2" charset="-34"/>
                <a:cs typeface="Itim" pitchFamily="2" charset="-34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Itim" pitchFamily="2" charset="-34"/>
                  <a:cs typeface="Itim" pitchFamily="2" charset="-34"/>
                </a:rPr>
                <a:t>PowerPoint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92635" y="1065139"/>
              <a:ext cx="828340" cy="228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38ADAF-D9A1-1840-9D95-ACA7E4FC6540}"/>
              </a:ext>
            </a:extLst>
          </p:cNvPr>
          <p:cNvSpPr txBox="1"/>
          <p:nvPr/>
        </p:nvSpPr>
        <p:spPr>
          <a:xfrm>
            <a:off x="3878670" y="1239998"/>
            <a:ext cx="132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61070029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10617C-05C9-7A44-B7BC-14E5870680B3}"/>
              </a:ext>
            </a:extLst>
          </p:cNvPr>
          <p:cNvGrpSpPr/>
          <p:nvPr/>
        </p:nvGrpSpPr>
        <p:grpSpPr>
          <a:xfrm>
            <a:off x="334083" y="1281601"/>
            <a:ext cx="3062600" cy="1163239"/>
            <a:chOff x="2063141" y="1065139"/>
            <a:chExt cx="1734772" cy="83848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951814-FD73-6F4D-89A0-32A633861429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598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th-TH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นายเจษฎาพร ไตรวินิจศรีสุข</a:t>
              </a:r>
              <a:endParaRPr lang="en-US" dirty="0">
                <a:solidFill>
                  <a:srgbClr val="FFC000"/>
                </a:solidFill>
                <a:latin typeface="Itim" pitchFamily="2" charset="-34"/>
                <a:cs typeface="Itim" pitchFamily="2" charset="-34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ทำระบบใบเสร็จทั้งหมด</a:t>
              </a:r>
              <a:endParaRPr lang="en-US" dirty="0">
                <a:latin typeface="Itim" pitchFamily="2" charset="-34"/>
                <a:cs typeface="Itim" pitchFamily="2" charset="-34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6A26BE-DA2B-394A-80D6-DFF4DA8918E8}"/>
                </a:ext>
              </a:extLst>
            </p:cNvPr>
            <p:cNvSpPr/>
            <p:nvPr/>
          </p:nvSpPr>
          <p:spPr>
            <a:xfrm>
              <a:off x="2492635" y="1065139"/>
              <a:ext cx="828340" cy="228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BE1BAF9-F305-2A42-A7A7-DE796272C86F}"/>
              </a:ext>
            </a:extLst>
          </p:cNvPr>
          <p:cNvSpPr txBox="1"/>
          <p:nvPr/>
        </p:nvSpPr>
        <p:spPr>
          <a:xfrm>
            <a:off x="1160899" y="1239998"/>
            <a:ext cx="132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61070028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019DBC-7A21-5840-9638-BF4B5F39D05C}"/>
              </a:ext>
            </a:extLst>
          </p:cNvPr>
          <p:cNvGrpSpPr/>
          <p:nvPr/>
        </p:nvGrpSpPr>
        <p:grpSpPr>
          <a:xfrm>
            <a:off x="5685864" y="1239998"/>
            <a:ext cx="3062600" cy="1994234"/>
            <a:chOff x="2063141" y="1065139"/>
            <a:chExt cx="1734772" cy="14374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96B54F-9D1A-C74B-9C59-625EF65DE375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1197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นางชาญวิทย์ </a:t>
              </a:r>
              <a:r>
                <a:rPr lang="th-TH" altLang="ko-KR" dirty="0" err="1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เ</a:t>
              </a:r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ศร</a:t>
              </a:r>
              <a:r>
                <a:rPr lang="th-TH" altLang="ko-KR" dirty="0" err="1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ษฐ</a:t>
              </a:r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วงศ์สิน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ทำระบบ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Client</a:t>
              </a:r>
              <a:r>
                <a:rPr lang="th-TH" dirty="0">
                  <a:latin typeface="Itim" pitchFamily="2" charset="-34"/>
                  <a:cs typeface="Itim" pitchFamily="2" charset="-34"/>
                </a:rPr>
                <a:t> ทั้งหมด</a:t>
              </a:r>
              <a:endParaRPr lang="en-US" dirty="0">
                <a:latin typeface="Itim" pitchFamily="2" charset="-34"/>
                <a:cs typeface="Itim" pitchFamily="2" charset="-34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ตกแต่งหน้า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Client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ทำระบบ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Socket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ดึงข้อมูลจาก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JSON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D49498-6D19-F848-84A2-FF44772FE867}"/>
                </a:ext>
              </a:extLst>
            </p:cNvPr>
            <p:cNvSpPr/>
            <p:nvPr/>
          </p:nvSpPr>
          <p:spPr>
            <a:xfrm>
              <a:off x="2492635" y="1065139"/>
              <a:ext cx="828340" cy="228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46A6F4-9294-FF47-A50E-30DB006D9233}"/>
              </a:ext>
            </a:extLst>
          </p:cNvPr>
          <p:cNvSpPr txBox="1"/>
          <p:nvPr/>
        </p:nvSpPr>
        <p:spPr>
          <a:xfrm>
            <a:off x="6509807" y="1213731"/>
            <a:ext cx="1654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61070040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63AA3C-7EE8-2446-AC99-3087ED23740D}"/>
              </a:ext>
            </a:extLst>
          </p:cNvPr>
          <p:cNvGrpSpPr/>
          <p:nvPr/>
        </p:nvGrpSpPr>
        <p:grpSpPr>
          <a:xfrm>
            <a:off x="1366367" y="3474104"/>
            <a:ext cx="3062600" cy="1163239"/>
            <a:chOff x="2063141" y="1065139"/>
            <a:chExt cx="1734772" cy="8384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C07D81-9CF4-6044-89F1-EC687F42836E}"/>
                </a:ext>
              </a:extLst>
            </p:cNvPr>
            <p:cNvSpPr txBox="1"/>
            <p:nvPr/>
          </p:nvSpPr>
          <p:spPr>
            <a:xfrm>
              <a:off x="2063141" y="1304624"/>
              <a:ext cx="1734772" cy="598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นายณภัทร อา</a:t>
              </a:r>
              <a:r>
                <a:rPr lang="th-TH" altLang="ko-KR" dirty="0" err="1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รยวัฒ</a:t>
              </a:r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นาพง</a:t>
              </a:r>
              <a:r>
                <a:rPr lang="th-TH" altLang="ko-KR" dirty="0" err="1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ษ์</a:t>
              </a:r>
              <a:endParaRPr lang="th-TH" altLang="ko-KR" dirty="0">
                <a:solidFill>
                  <a:srgbClr val="FFC000"/>
                </a:solidFill>
                <a:latin typeface="Itim" pitchFamily="2" charset="-34"/>
                <a:cs typeface="Itim" pitchFamily="2" charset="-34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th-TH" dirty="0">
                  <a:latin typeface="Itim" pitchFamily="2" charset="-34"/>
                  <a:cs typeface="Itim" pitchFamily="2" charset="-34"/>
                </a:rPr>
                <a:t>ทำระบบ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Server </a:t>
              </a:r>
              <a:r>
                <a:rPr lang="th-TH" dirty="0">
                  <a:latin typeface="Itim" pitchFamily="2" charset="-34"/>
                  <a:cs typeface="Itim" pitchFamily="2" charset="-34"/>
                </a:rPr>
                <a:t>ทั้งหมด</a:t>
              </a:r>
              <a:endParaRPr lang="en-US" dirty="0">
                <a:latin typeface="Itim" pitchFamily="2" charset="-34"/>
                <a:cs typeface="Itim" pitchFamily="2" charset="-34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064E7D-6A6A-E744-825A-BB488F555A7C}"/>
                </a:ext>
              </a:extLst>
            </p:cNvPr>
            <p:cNvSpPr/>
            <p:nvPr/>
          </p:nvSpPr>
          <p:spPr>
            <a:xfrm>
              <a:off x="2492635" y="1065139"/>
              <a:ext cx="828340" cy="228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792ED74-AE2F-5340-AE9D-ACC757AFCE27}"/>
              </a:ext>
            </a:extLst>
          </p:cNvPr>
          <p:cNvSpPr txBox="1"/>
          <p:nvPr/>
        </p:nvSpPr>
        <p:spPr>
          <a:xfrm>
            <a:off x="2193183" y="3432502"/>
            <a:ext cx="132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61070045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05DF06-3EE0-2047-8FB4-08F46ABF4176}"/>
              </a:ext>
            </a:extLst>
          </p:cNvPr>
          <p:cNvGrpSpPr/>
          <p:nvPr/>
        </p:nvGrpSpPr>
        <p:grpSpPr>
          <a:xfrm>
            <a:off x="4428967" y="3432502"/>
            <a:ext cx="3062600" cy="1443504"/>
            <a:chOff x="2054349" y="1065139"/>
            <a:chExt cx="1734772" cy="10405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C41443-3E54-3F4D-80D0-66FB00D38367}"/>
                </a:ext>
              </a:extLst>
            </p:cNvPr>
            <p:cNvSpPr txBox="1"/>
            <p:nvPr/>
          </p:nvSpPr>
          <p:spPr>
            <a:xfrm>
              <a:off x="2054349" y="1306978"/>
              <a:ext cx="1734772" cy="79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dirty="0">
                  <a:solidFill>
                    <a:srgbClr val="FFC000"/>
                  </a:solidFill>
                  <a:latin typeface="Itim" pitchFamily="2" charset="-34"/>
                  <a:cs typeface="Itim" pitchFamily="2" charset="-34"/>
                </a:rPr>
                <a:t>นายระพีพันธ์ มูนไทย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Itim" pitchFamily="2" charset="-34"/>
                  <a:cs typeface="Itim" pitchFamily="2" charset="-34"/>
                </a:rPr>
                <a:t>Design </a:t>
              </a:r>
              <a:r>
                <a:rPr lang="th-TH" dirty="0">
                  <a:latin typeface="Itim" pitchFamily="2" charset="-34"/>
                  <a:cs typeface="Itim" pitchFamily="2" charset="-34"/>
                </a:rPr>
                <a:t>หน้า </a:t>
              </a:r>
              <a:r>
                <a:rPr lang="en-US" dirty="0">
                  <a:latin typeface="Itim" pitchFamily="2" charset="-34"/>
                  <a:cs typeface="Itim" pitchFamily="2" charset="-34"/>
                </a:rPr>
                <a:t>Server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Itim" pitchFamily="2" charset="-34"/>
                  <a:cs typeface="Itim" pitchFamily="2" charset="-34"/>
                </a:rPr>
                <a:t>Tester </a:t>
              </a:r>
              <a:r>
                <a:rPr lang="th-TH" dirty="0">
                  <a:latin typeface="Itim" pitchFamily="2" charset="-34"/>
                  <a:cs typeface="Itim" pitchFamily="2" charset="-34"/>
                </a:rPr>
                <a:t>โปรแกรม</a:t>
              </a:r>
              <a:endParaRPr lang="en-US" dirty="0">
                <a:latin typeface="Itim" pitchFamily="2" charset="-34"/>
                <a:cs typeface="Itim" pitchFamily="2" charset="-34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F83A16A-B670-9541-BE6B-5062A6B3F5BD}"/>
                </a:ext>
              </a:extLst>
            </p:cNvPr>
            <p:cNvSpPr/>
            <p:nvPr/>
          </p:nvSpPr>
          <p:spPr>
            <a:xfrm>
              <a:off x="2492635" y="1065139"/>
              <a:ext cx="828340" cy="2284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D1EA382-C24F-424C-9B99-A7335FFB18D8}"/>
              </a:ext>
            </a:extLst>
          </p:cNvPr>
          <p:cNvSpPr txBox="1"/>
          <p:nvPr/>
        </p:nvSpPr>
        <p:spPr>
          <a:xfrm>
            <a:off x="5271305" y="3390900"/>
            <a:ext cx="1325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61070181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C2DA2A-ED2C-374B-9D7C-1A0DC70F9491}"/>
              </a:ext>
            </a:extLst>
          </p:cNvPr>
          <p:cNvSpPr/>
          <p:nvPr/>
        </p:nvSpPr>
        <p:spPr>
          <a:xfrm>
            <a:off x="0" y="33931"/>
            <a:ext cx="9144000" cy="95944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E1901B42-06CB-364A-8888-E26C44607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2015"/>
            <a:ext cx="9144000" cy="576064"/>
          </a:xfrm>
        </p:spPr>
        <p:txBody>
          <a:bodyPr/>
          <a:lstStyle/>
          <a:p>
            <a:r>
              <a:rPr lang="th-TH" altLang="ko-KR" sz="44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หน้าที่สมาชิก</a:t>
            </a:r>
            <a:endParaRPr lang="ko-KR" altLang="en-US" sz="44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8762BC-778B-1C43-B4CE-3A24ECC751E3}"/>
              </a:ext>
            </a:extLst>
          </p:cNvPr>
          <p:cNvSpPr/>
          <p:nvPr/>
        </p:nvSpPr>
        <p:spPr>
          <a:xfrm>
            <a:off x="0" y="0"/>
            <a:ext cx="9433048" cy="54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7486C11-7F86-A245-B645-F186648D5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795887"/>
            <a:ext cx="9144000" cy="576063"/>
          </a:xfrm>
        </p:spPr>
        <p:txBody>
          <a:bodyPr/>
          <a:lstStyle/>
          <a:p>
            <a:r>
              <a:rPr lang="en-US" altLang="ko-KR" sz="4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5333F3-8E82-0547-B033-69DA0066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14" y="738761"/>
            <a:ext cx="2837875" cy="28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67374" y="657816"/>
            <a:ext cx="3021874" cy="653133"/>
            <a:chOff x="0" y="1270545"/>
            <a:chExt cx="4355976" cy="504056"/>
          </a:xfrm>
        </p:grpSpPr>
        <p:sp>
          <p:nvSpPr>
            <p:cNvPr id="5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07713" y="62987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3600" b="1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วัตถุประสงค์</a:t>
            </a:r>
            <a:endParaRPr lang="ko-KR" altLang="en-US" sz="3600" b="1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581636"/>
            <a:ext cx="3420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เพื่อให้สามารถส่งออเดอร์ไปที่ครัวได้ทันที จากหน้าเคา</a:t>
            </a:r>
            <a:r>
              <a:rPr lang="th-TH" dirty="0" err="1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เต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อร</a:t>
            </a:r>
            <a:r>
              <a:rPr lang="th-TH" dirty="0" err="1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์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 โดยที่ไม่ต้องรอนาน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ประหยัดเวลา และ มีความสะดวกรวดเร็ว แก่การสั่งออเดอร์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ไม่ต้องใช้กระดาษ ประหยัดงบประมาณในการขาย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เพื่อให้เป็นโปรแกรมที่เข้าใจง่าย มีความสวยงาม เหมาะแก่การใช้งาน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E24B64-4BE5-B64B-9935-3CD7A3BEFAF6}"/>
              </a:ext>
            </a:extLst>
          </p:cNvPr>
          <p:cNvSpPr/>
          <p:nvPr/>
        </p:nvSpPr>
        <p:spPr>
          <a:xfrm rot="10800000">
            <a:off x="5216312" y="654150"/>
            <a:ext cx="3240360" cy="6531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77A824-9B0C-3C4F-A873-CA7A2AAF095D}"/>
              </a:ext>
            </a:extLst>
          </p:cNvPr>
          <p:cNvSpPr/>
          <p:nvPr/>
        </p:nvSpPr>
        <p:spPr>
          <a:xfrm rot="10800000">
            <a:off x="4958276" y="654150"/>
            <a:ext cx="323528" cy="65313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A5DDF8-F31E-F84C-B9F4-76F8FFDED3EA}"/>
              </a:ext>
            </a:extLst>
          </p:cNvPr>
          <p:cNvSpPr txBox="1"/>
          <p:nvPr/>
        </p:nvSpPr>
        <p:spPr>
          <a:xfrm>
            <a:off x="5215162" y="66655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3600" b="1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ประโยชน์ที่ได้รับ</a:t>
            </a:r>
            <a:endParaRPr lang="ko-KR" altLang="en-US" sz="3600" b="1" dirty="0">
              <a:solidFill>
                <a:schemeClr val="bg1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B40DF6-D9D5-994E-BA4A-2C594A89BDBA}"/>
              </a:ext>
            </a:extLst>
          </p:cNvPr>
          <p:cNvSpPr txBox="1"/>
          <p:nvPr/>
        </p:nvSpPr>
        <p:spPr>
          <a:xfrm>
            <a:off x="4952568" y="1581636"/>
            <a:ext cx="3651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ตัวผู้พัฒนาได้มีการทบทวนบทเรียน และ มีความเข้าใจในภาษา </a:t>
            </a:r>
            <a:r>
              <a:rPr lang="en-US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Java 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มากยิ่งขึ้น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เพื่อให้สามารถนำภาษา </a:t>
            </a:r>
            <a:r>
              <a:rPr lang="en-US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Java 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มาประยุกต์ใช้กับ </a:t>
            </a:r>
            <a:r>
              <a:rPr lang="en-US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Network Program-</a:t>
            </a:r>
            <a:r>
              <a:rPr lang="en-US" dirty="0" err="1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ming</a:t>
            </a:r>
            <a:r>
              <a:rPr lang="en-US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 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ได้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เพื่อให้ผู้ที่ได้นำโปรเจคน</a:t>
            </a:r>
            <a:r>
              <a:rPr lang="th-TH" dirty="0" err="1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ี้</a:t>
            </a: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ไปใช้ มีความพึงพอใจในผลงานของผู้พัฒนา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th-TH" dirty="0">
                <a:solidFill>
                  <a:srgbClr val="32AEB8"/>
                </a:solidFill>
                <a:latin typeface="Itim" pitchFamily="2" charset="-34"/>
                <a:cs typeface="Itim" pitchFamily="2" charset="-34"/>
              </a:rPr>
              <a:t>ผู้พัฒนาสามารถต่อยอดไปในด้านต่าง ๆ ได้</a:t>
            </a:r>
            <a:endParaRPr lang="en-US" dirty="0">
              <a:solidFill>
                <a:srgbClr val="32AEB8"/>
              </a:solidFill>
              <a:latin typeface="Itim" pitchFamily="2" charset="-34"/>
              <a:cs typeface="Itim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9F8D-2F5E-D848-A378-7BD0E892AD8B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23910B-DAC5-7744-AD9A-BD7079A98F00}"/>
              </a:ext>
            </a:extLst>
          </p:cNvPr>
          <p:cNvSpPr/>
          <p:nvPr/>
        </p:nvSpPr>
        <p:spPr>
          <a:xfrm>
            <a:off x="0" y="4803998"/>
            <a:ext cx="9144000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E59F8D-2F5E-D848-A378-7BD0E892AD8B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7FC3C-7F06-6745-A25E-38F7A66F78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437E5-A9C2-024F-A745-33D67DEB6B20}"/>
              </a:ext>
            </a:extLst>
          </p:cNvPr>
          <p:cNvSpPr/>
          <p:nvPr/>
        </p:nvSpPr>
        <p:spPr>
          <a:xfrm>
            <a:off x="-180528" y="-308570"/>
            <a:ext cx="3385556" cy="61206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D154F-4457-3A41-AFC2-9D034287E022}"/>
              </a:ext>
            </a:extLst>
          </p:cNvPr>
          <p:cNvSpPr txBox="1"/>
          <p:nvPr/>
        </p:nvSpPr>
        <p:spPr>
          <a:xfrm>
            <a:off x="691000" y="2094696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Diagram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(Client)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B2FD6A-40A2-BA4E-8F49-C90FC0740784}"/>
              </a:ext>
            </a:extLst>
          </p:cNvPr>
          <p:cNvSpPr/>
          <p:nvPr/>
        </p:nvSpPr>
        <p:spPr>
          <a:xfrm>
            <a:off x="6240688" y="-320927"/>
            <a:ext cx="3385556" cy="61206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D7935-C346-F447-9C96-7719F0281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80" y="0"/>
            <a:ext cx="2847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E59F8D-2F5E-D848-A378-7BD0E892AD8B}"/>
              </a:ext>
            </a:extLst>
          </p:cNvPr>
          <p:cNvSpPr/>
          <p:nvPr/>
        </p:nvSpPr>
        <p:spPr>
          <a:xfrm>
            <a:off x="0" y="0"/>
            <a:ext cx="9144000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7FC3C-7F06-6745-A25E-38F7A66F78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59F73E-A908-DD4D-9023-78BC1EE0E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0"/>
            <a:ext cx="4534401" cy="5143500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1DCF28-6840-AA42-932D-65F9855CB41C}"/>
              </a:ext>
            </a:extLst>
          </p:cNvPr>
          <p:cNvSpPr/>
          <p:nvPr/>
        </p:nvSpPr>
        <p:spPr>
          <a:xfrm>
            <a:off x="-636889" y="-308570"/>
            <a:ext cx="3385556" cy="61206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3F45-E84E-D145-BF64-5C482E4DD8BA}"/>
              </a:ext>
            </a:extLst>
          </p:cNvPr>
          <p:cNvSpPr txBox="1"/>
          <p:nvPr/>
        </p:nvSpPr>
        <p:spPr>
          <a:xfrm>
            <a:off x="357159" y="2094696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Diagram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Itim" pitchFamily="2" charset="-34"/>
                <a:cs typeface="Itim" pitchFamily="2" charset="-34"/>
              </a:rPr>
              <a:t>(Server)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FACB1B-AFED-E24F-A128-8EBBFFC381A0}"/>
              </a:ext>
            </a:extLst>
          </p:cNvPr>
          <p:cNvSpPr/>
          <p:nvPr/>
        </p:nvSpPr>
        <p:spPr>
          <a:xfrm>
            <a:off x="7451222" y="-308570"/>
            <a:ext cx="3385556" cy="61206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1309" y="724246"/>
            <a:ext cx="9144000" cy="288032"/>
          </a:xfrm>
        </p:spPr>
        <p:txBody>
          <a:bodyPr/>
          <a:lstStyle/>
          <a:p>
            <a:r>
              <a:rPr lang="th-TH" altLang="ko-KR" sz="2400" dirty="0">
                <a:latin typeface="Itim" pitchFamily="2" charset="-34"/>
                <a:cs typeface="Itim" pitchFamily="2" charset="-34"/>
              </a:rPr>
              <a:t>ฝั่งผู้สั่งออเดอร์หน้าแคชเชียร์</a:t>
            </a:r>
            <a:endParaRPr lang="ko-KR" altLang="en-US" sz="2400" dirty="0">
              <a:latin typeface="Itim" pitchFamily="2" charset="-34"/>
              <a:cs typeface="Itim" pitchFamily="2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7304" y="1131590"/>
            <a:ext cx="9151303" cy="367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3073A-6BCA-3C43-8BC2-82993200F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Itim" pitchFamily="2" charset="-34"/>
                <a:cs typeface="Itim" pitchFamily="2" charset="-34"/>
              </a:rPr>
              <a:t>Client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544A2A7-1732-4C40-8D0B-FF61073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36982"/>
            <a:ext cx="6307098" cy="40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152B02-C158-7F42-9FA6-0E079612F4BC}"/>
              </a:ext>
            </a:extLst>
          </p:cNvPr>
          <p:cNvSpPr/>
          <p:nvPr/>
        </p:nvSpPr>
        <p:spPr>
          <a:xfrm>
            <a:off x="827584" y="555526"/>
            <a:ext cx="2376264" cy="4032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35EBE6-E3CD-B046-B60D-3E1B5CA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51" y="531067"/>
            <a:ext cx="6307098" cy="4081366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F9CC98-52AC-2D4B-9D30-DF7E7250FCAE}"/>
              </a:ext>
            </a:extLst>
          </p:cNvPr>
          <p:cNvSpPr/>
          <p:nvPr/>
        </p:nvSpPr>
        <p:spPr>
          <a:xfrm>
            <a:off x="1475656" y="843558"/>
            <a:ext cx="6192688" cy="34563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EEE99-C73C-9249-A48F-91E89C4F9F1F}"/>
              </a:ext>
            </a:extLst>
          </p:cNvPr>
          <p:cNvSpPr txBox="1"/>
          <p:nvPr/>
        </p:nvSpPr>
        <p:spPr>
          <a:xfrm>
            <a:off x="107504" y="98757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Itim" pitchFamily="2" charset="-34"/>
                <a:cs typeface="Itim" pitchFamily="2" charset="-34"/>
              </a:rPr>
              <a:t>Border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CB7AA-0197-6248-806D-A232A10C315A}"/>
              </a:ext>
            </a:extLst>
          </p:cNvPr>
          <p:cNvSpPr/>
          <p:nvPr/>
        </p:nvSpPr>
        <p:spPr>
          <a:xfrm>
            <a:off x="1655676" y="843558"/>
            <a:ext cx="5832648" cy="313293"/>
          </a:xfrm>
          <a:prstGeom prst="rect">
            <a:avLst/>
          </a:prstGeom>
          <a:noFill/>
          <a:ln>
            <a:solidFill>
              <a:srgbClr val="35F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4876F1-9010-C54C-A712-0940FC3EEF8B}"/>
              </a:ext>
            </a:extLst>
          </p:cNvPr>
          <p:cNvSpPr txBox="1"/>
          <p:nvPr/>
        </p:nvSpPr>
        <p:spPr>
          <a:xfrm>
            <a:off x="2339752" y="469000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5F080"/>
                </a:solidFill>
                <a:latin typeface="Itim" pitchFamily="2" charset="-34"/>
                <a:cs typeface="Itim" pitchFamily="2" charset="-34"/>
              </a:rPr>
              <a:t>Grid Layout(1,2)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1F367-8BEE-E044-B19E-BAA96C43F855}"/>
              </a:ext>
            </a:extLst>
          </p:cNvPr>
          <p:cNvSpPr/>
          <p:nvPr/>
        </p:nvSpPr>
        <p:spPr>
          <a:xfrm>
            <a:off x="4860032" y="771550"/>
            <a:ext cx="2622105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F45582-D572-0A47-8175-808D81729833}"/>
              </a:ext>
            </a:extLst>
          </p:cNvPr>
          <p:cNvSpPr txBox="1"/>
          <p:nvPr/>
        </p:nvSpPr>
        <p:spPr>
          <a:xfrm>
            <a:off x="6834064" y="432996"/>
            <a:ext cx="18127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Itim" pitchFamily="2" charset="-34"/>
                <a:cs typeface="Itim" pitchFamily="2" charset="-34"/>
              </a:rPr>
              <a:t>Grid Layout(2,1)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3CE916-0371-DC4B-92D1-657F1F5B5CF7}"/>
              </a:ext>
            </a:extLst>
          </p:cNvPr>
          <p:cNvSpPr/>
          <p:nvPr/>
        </p:nvSpPr>
        <p:spPr>
          <a:xfrm>
            <a:off x="1655676" y="1156851"/>
            <a:ext cx="3276364" cy="27830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CC4B7-6A6E-4447-AA86-545776816383}"/>
              </a:ext>
            </a:extLst>
          </p:cNvPr>
          <p:cNvSpPr txBox="1"/>
          <p:nvPr/>
        </p:nvSpPr>
        <p:spPr>
          <a:xfrm>
            <a:off x="323528" y="1614160"/>
            <a:ext cx="12961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Itim" pitchFamily="2" charset="-34"/>
                <a:cs typeface="Itim" pitchFamily="2" charset="-34"/>
              </a:rPr>
              <a:t>Grid Layout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Itim" pitchFamily="2" charset="-34"/>
                <a:cs typeface="Itim" pitchFamily="2" charset="-34"/>
              </a:rPr>
              <a:t>(5,1)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D5175A-94EA-8A45-BAF1-A4BA1110D112}"/>
              </a:ext>
            </a:extLst>
          </p:cNvPr>
          <p:cNvSpPr/>
          <p:nvPr/>
        </p:nvSpPr>
        <p:spPr>
          <a:xfrm>
            <a:off x="1547664" y="1156851"/>
            <a:ext cx="5934473" cy="2783051"/>
          </a:xfrm>
          <a:prstGeom prst="rect">
            <a:avLst/>
          </a:prstGeom>
          <a:noFill/>
          <a:ln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14383-B1A5-4D42-B14D-D6DAF2CA242A}"/>
              </a:ext>
            </a:extLst>
          </p:cNvPr>
          <p:cNvSpPr txBox="1"/>
          <p:nvPr/>
        </p:nvSpPr>
        <p:spPr>
          <a:xfrm>
            <a:off x="7452320" y="1655244"/>
            <a:ext cx="18127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FDFF"/>
                </a:solidFill>
                <a:latin typeface="Itim" pitchFamily="2" charset="-34"/>
                <a:cs typeface="Itim" pitchFamily="2" charset="-34"/>
              </a:rPr>
              <a:t>Flow Layout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1672E5-3DB6-044D-8362-EC43C0C55872}"/>
              </a:ext>
            </a:extLst>
          </p:cNvPr>
          <p:cNvSpPr/>
          <p:nvPr/>
        </p:nvSpPr>
        <p:spPr>
          <a:xfrm>
            <a:off x="4932040" y="1156851"/>
            <a:ext cx="2514162" cy="2783051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A843C-60B3-234A-8D6B-87F126283690}"/>
              </a:ext>
            </a:extLst>
          </p:cNvPr>
          <p:cNvSpPr txBox="1"/>
          <p:nvPr/>
        </p:nvSpPr>
        <p:spPr>
          <a:xfrm>
            <a:off x="7404139" y="2256569"/>
            <a:ext cx="181278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40FF"/>
                </a:solidFill>
                <a:latin typeface="Itim" pitchFamily="2" charset="-34"/>
                <a:cs typeface="Itim" pitchFamily="2" charset="-34"/>
              </a:rPr>
              <a:t>Box Layout</a:t>
            </a:r>
          </a:p>
        </p:txBody>
      </p:sp>
    </p:spTree>
    <p:extLst>
      <p:ext uri="{BB962C8B-B14F-4D97-AF65-F5344CB8AC3E}">
        <p14:creationId xmlns:p14="http://schemas.microsoft.com/office/powerpoint/2010/main" val="35069870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1268</Words>
  <Application>Microsoft Macintosh PowerPoint</Application>
  <PresentationFormat>On-screen Show (16:9)</PresentationFormat>
  <Paragraphs>173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Itim</vt:lpstr>
      <vt:lpstr>Sarabun ExtraLight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CHATTIDA JANGJAI</cp:lastModifiedBy>
  <cp:revision>113</cp:revision>
  <dcterms:created xsi:type="dcterms:W3CDTF">2016-12-05T23:26:54Z</dcterms:created>
  <dcterms:modified xsi:type="dcterms:W3CDTF">2019-11-25T21:17:22Z</dcterms:modified>
</cp:coreProperties>
</file>